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Poppins"/>
      <p:regular r:id="rId24"/>
      <p:bold r:id="rId25"/>
      <p:italic r:id="rId26"/>
      <p:boldItalic r:id="rId27"/>
    </p:embeddedFont>
    <p:embeddedFont>
      <p:font typeface="Lora"/>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Poppins-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italic.fntdata"/><Relationship Id="rId25" Type="http://schemas.openxmlformats.org/officeDocument/2006/relationships/font" Target="fonts/Poppins-bold.fntdata"/><Relationship Id="rId28" Type="http://schemas.openxmlformats.org/officeDocument/2006/relationships/font" Target="fonts/Lora-regular.fntdata"/><Relationship Id="rId27" Type="http://schemas.openxmlformats.org/officeDocument/2006/relationships/font" Target="fonts/Poppins-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ora-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boldItalic.fntdata"/><Relationship Id="rId30" Type="http://schemas.openxmlformats.org/officeDocument/2006/relationships/font" Target="fonts/Lora-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a8131ee8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a8131ee8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64c8218837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64c8218837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64c8218837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64c8218837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4c8218837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64c8218837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4c8218837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4c8218837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aa093788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a093788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a795c828d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a795c828d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a795c828d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a795c828d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a8c98dac5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a8c98dac5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7b641fea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7b641fea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7b641fea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7b641fea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aa0fbb33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aa0fbb33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4c8218837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4c8218837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58125" y="542475"/>
            <a:ext cx="8520600" cy="935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400"/>
              <a:t>CSE 474 - Group 14</a:t>
            </a:r>
            <a:endParaRPr sz="2400"/>
          </a:p>
        </p:txBody>
      </p:sp>
      <p:sp>
        <p:nvSpPr>
          <p:cNvPr id="55" name="Google Shape;55;p13"/>
          <p:cNvSpPr txBox="1"/>
          <p:nvPr>
            <p:ph idx="1" type="subTitle"/>
          </p:nvPr>
        </p:nvSpPr>
        <p:spPr>
          <a:xfrm>
            <a:off x="311700" y="1928800"/>
            <a:ext cx="8520600" cy="321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chemeClr val="dk1"/>
                </a:solidFill>
                <a:latin typeface="Lora"/>
                <a:ea typeface="Lora"/>
                <a:cs typeface="Lora"/>
                <a:sym typeface="Lora"/>
              </a:rPr>
              <a:t>Shamir Roy - 20241015</a:t>
            </a:r>
            <a:endParaRPr sz="1400">
              <a:solidFill>
                <a:schemeClr val="dk1"/>
              </a:solidFill>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rPr lang="en" sz="1400">
                <a:solidFill>
                  <a:schemeClr val="dk1"/>
                </a:solidFill>
                <a:highlight>
                  <a:srgbClr val="FFFFFF"/>
                </a:highlight>
                <a:latin typeface="Lora"/>
                <a:ea typeface="Lora"/>
                <a:cs typeface="Lora"/>
                <a:sym typeface="Lora"/>
              </a:rPr>
              <a:t>Tanzim Rahman Sabib - 23141078</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rPr lang="en" sz="1400">
                <a:solidFill>
                  <a:schemeClr val="dk1"/>
                </a:solidFill>
                <a:highlight>
                  <a:srgbClr val="FFFFFF"/>
                </a:highlight>
                <a:latin typeface="Lora"/>
                <a:ea typeface="Lora"/>
                <a:cs typeface="Lora"/>
                <a:sym typeface="Lora"/>
              </a:rPr>
              <a:t>																ST FARAH</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rPr lang="en" sz="1400">
                <a:solidFill>
                  <a:schemeClr val="dk1"/>
                </a:solidFill>
                <a:highlight>
                  <a:srgbClr val="FFFFFF"/>
                </a:highlight>
                <a:latin typeface="Lora"/>
                <a:ea typeface="Lora"/>
                <a:cs typeface="Lora"/>
                <a:sym typeface="Lora"/>
              </a:rPr>
              <a:t>																RA AMIT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rPr lang="en" sz="1400">
                <a:solidFill>
                  <a:schemeClr val="dk1"/>
                </a:solidFill>
                <a:highlight>
                  <a:srgbClr val="FFFFFF"/>
                </a:highlight>
                <a:latin typeface="Lora"/>
                <a:ea typeface="Lora"/>
                <a:cs typeface="Lora"/>
                <a:sym typeface="Lora"/>
              </a:rPr>
              <a:t>																</a:t>
            </a:r>
            <a:endParaRPr sz="1400">
              <a:solidFill>
                <a:schemeClr val="dk1"/>
              </a:solidFill>
              <a:highlight>
                <a:srgbClr val="FFFFFF"/>
              </a:highlight>
              <a:latin typeface="Lora"/>
              <a:ea typeface="Lora"/>
              <a:cs typeface="Lora"/>
              <a:sym typeface="Lora"/>
            </a:endParaRPr>
          </a:p>
          <a:p>
            <a:pPr indent="0" lvl="0" marL="0" rtl="0" algn="l">
              <a:spcBef>
                <a:spcPts val="0"/>
              </a:spcBef>
              <a:spcAft>
                <a:spcPts val="0"/>
              </a:spcAft>
              <a:buNone/>
            </a:pPr>
            <a:r>
              <a:rPr lang="en" sz="1400">
                <a:solidFill>
                  <a:schemeClr val="dk1"/>
                </a:solidFill>
                <a:highlight>
                  <a:srgbClr val="FFFFFF"/>
                </a:highlight>
                <a:latin typeface="Lora"/>
                <a:ea typeface="Lora"/>
                <a:cs typeface="Lora"/>
                <a:sym typeface="Lora"/>
              </a:rPr>
              <a:t>																Page - 01</a:t>
            </a:r>
            <a:endParaRPr sz="1400">
              <a:solidFill>
                <a:schemeClr val="dk1"/>
              </a:solidFill>
              <a:highlight>
                <a:srgbClr val="FFFFFF"/>
              </a:highlight>
              <a:latin typeface="Lora"/>
              <a:ea typeface="Lora"/>
              <a:cs typeface="Lora"/>
              <a:sym typeface="Lo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Paper Summaries</a:t>
            </a:r>
            <a:endParaRPr/>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228600" lvl="0" marL="457200" rtl="0" algn="l">
              <a:spcBef>
                <a:spcPts val="1500"/>
              </a:spcBef>
              <a:spcAft>
                <a:spcPts val="0"/>
              </a:spcAft>
              <a:buClr>
                <a:schemeClr val="dk1"/>
              </a:buClr>
              <a:buSzPts val="1200"/>
              <a:buFont typeface="Roboto"/>
              <a:buNone/>
            </a:pPr>
            <a:r>
              <a:rPr lang="en" sz="1200">
                <a:solidFill>
                  <a:schemeClr val="dk1"/>
                </a:solidFill>
                <a:highlight>
                  <a:schemeClr val="lt1"/>
                </a:highlight>
                <a:latin typeface="Roboto"/>
                <a:ea typeface="Roboto"/>
                <a:cs typeface="Roboto"/>
                <a:sym typeface="Roboto"/>
              </a:rPr>
              <a:t>Pan and Cao (2018):</a:t>
            </a:r>
            <a:endParaRPr sz="1200">
              <a:solidFill>
                <a:schemeClr val="dk1"/>
              </a:solidFill>
              <a:highlight>
                <a:schemeClr val="lt1"/>
              </a:highlight>
              <a:latin typeface="Roboto"/>
              <a:ea typeface="Roboto"/>
              <a:cs typeface="Roboto"/>
              <a:sym typeface="Roboto"/>
            </a:endParaRPr>
          </a:p>
          <a:p>
            <a:pPr indent="-228600" lvl="0" marL="457200" rtl="0" algn="l">
              <a:spcBef>
                <a:spcPts val="0"/>
              </a:spcBef>
              <a:spcAft>
                <a:spcPts val="0"/>
              </a:spcAft>
              <a:buClr>
                <a:schemeClr val="dk1"/>
              </a:buClr>
              <a:buSzPts val="1200"/>
              <a:buFont typeface="Roboto"/>
              <a:buNone/>
            </a:pPr>
            <a:r>
              <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Emphasizes studying traffic flow in bus stop areas using VISSIM simulation software.</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Investigates impact of bus arrival frequency and non-motor vehicle traffic volume.</a:t>
            </a:r>
            <a:endParaRPr sz="1200">
              <a:solidFill>
                <a:schemeClr val="dk1"/>
              </a:solidFill>
              <a:highlight>
                <a:schemeClr val="lt1"/>
              </a:highlight>
              <a:latin typeface="Roboto"/>
              <a:ea typeface="Roboto"/>
              <a:cs typeface="Roboto"/>
              <a:sym typeface="Roboto"/>
            </a:endParaRPr>
          </a:p>
          <a:p>
            <a:pPr indent="-228600" lvl="0" marL="457200" rtl="0" algn="l">
              <a:spcBef>
                <a:spcPts val="0"/>
              </a:spcBef>
              <a:spcAft>
                <a:spcPts val="0"/>
              </a:spcAft>
              <a:buClr>
                <a:schemeClr val="dk1"/>
              </a:buClr>
              <a:buSzPts val="1200"/>
              <a:buFont typeface="Roboto"/>
              <a:buNone/>
            </a:pPr>
            <a:r>
              <a:rPr lang="en" sz="1200">
                <a:solidFill>
                  <a:schemeClr val="dk1"/>
                </a:solidFill>
                <a:highlight>
                  <a:schemeClr val="lt1"/>
                </a:highlight>
                <a:latin typeface="Roboto"/>
                <a:ea typeface="Roboto"/>
                <a:cs typeface="Roboto"/>
                <a:sym typeface="Roboto"/>
              </a:rPr>
              <a:t>Song and Min (2018):</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Focuses on urban traffic analysis and simulation technology.</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Introduces a traffic demand estimation process based on L1 regularized regression.</a:t>
            </a:r>
            <a:endParaRPr sz="1200">
              <a:solidFill>
                <a:schemeClr val="dk1"/>
              </a:solidFill>
              <a:highlight>
                <a:schemeClr val="lt1"/>
              </a:highlight>
              <a:latin typeface="Roboto"/>
              <a:ea typeface="Roboto"/>
              <a:cs typeface="Roboto"/>
              <a:sym typeface="Roboto"/>
            </a:endParaRPr>
          </a:p>
          <a:p>
            <a:pPr indent="-228600" lvl="0" marL="457200" rtl="0" algn="l">
              <a:spcBef>
                <a:spcPts val="0"/>
              </a:spcBef>
              <a:spcAft>
                <a:spcPts val="0"/>
              </a:spcAft>
              <a:buClr>
                <a:schemeClr val="dk1"/>
              </a:buClr>
              <a:buSzPts val="1200"/>
              <a:buFont typeface="Roboto"/>
              <a:buNone/>
            </a:pPr>
            <a:r>
              <a:rPr lang="en" sz="1200">
                <a:solidFill>
                  <a:schemeClr val="dk1"/>
                </a:solidFill>
                <a:highlight>
                  <a:schemeClr val="lt1"/>
                </a:highlight>
                <a:latin typeface="Roboto"/>
                <a:ea typeface="Roboto"/>
                <a:cs typeface="Roboto"/>
                <a:sym typeface="Roboto"/>
              </a:rPr>
              <a:t>Lin (2019):</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Introduces DynasTIM for real-time simulation and optimization of dynamic traffic flows.</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Validated in Futian CBD, Shenzhen, China, showcasing a 13% reduction in average travel delay.</a:t>
            </a:r>
            <a:endParaRPr sz="1200">
              <a:solidFill>
                <a:schemeClr val="dk1"/>
              </a:solidFill>
              <a:highlight>
                <a:schemeClr val="lt1"/>
              </a:highlight>
              <a:latin typeface="Roboto"/>
              <a:ea typeface="Roboto"/>
              <a:cs typeface="Roboto"/>
              <a:sym typeface="Roboto"/>
            </a:endParaRPr>
          </a:p>
          <a:p>
            <a:pPr indent="-228600" lvl="0" marL="457200" rtl="0" algn="l">
              <a:spcBef>
                <a:spcPts val="0"/>
              </a:spcBef>
              <a:spcAft>
                <a:spcPts val="0"/>
              </a:spcAft>
              <a:buClr>
                <a:schemeClr val="dk1"/>
              </a:buClr>
              <a:buSzPts val="1200"/>
              <a:buFont typeface="Roboto"/>
              <a:buNone/>
            </a:pPr>
            <a:r>
              <a:rPr lang="en" sz="1200">
                <a:solidFill>
                  <a:schemeClr val="dk1"/>
                </a:solidFill>
                <a:highlight>
                  <a:schemeClr val="lt1"/>
                </a:highlight>
                <a:latin typeface="Roboto"/>
                <a:ea typeface="Roboto"/>
                <a:cs typeface="Roboto"/>
                <a:sym typeface="Roboto"/>
              </a:rPr>
              <a:t>Skorobogatchenko et al. (2022):</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Discusses automated traffic control systems and proposes the use of SUMO software.</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Shows adaptive traffic control can increase overall road network capacity by 20-30%.</a:t>
            </a:r>
            <a:endParaRPr sz="1200">
              <a:solidFill>
                <a:schemeClr val="dk1"/>
              </a:solidFill>
              <a:highlight>
                <a:schemeClr val="lt1"/>
              </a:highlight>
              <a:latin typeface="Roboto"/>
              <a:ea typeface="Roboto"/>
              <a:cs typeface="Roboto"/>
              <a:sym typeface="Roboto"/>
            </a:endParaRPr>
          </a:p>
          <a:p>
            <a:pPr indent="-228600" lvl="0" marL="457200" rtl="0" algn="l">
              <a:spcBef>
                <a:spcPts val="0"/>
              </a:spcBef>
              <a:spcAft>
                <a:spcPts val="0"/>
              </a:spcAft>
              <a:buClr>
                <a:schemeClr val="dk1"/>
              </a:buClr>
              <a:buSzPts val="1200"/>
              <a:buFont typeface="Roboto"/>
              <a:buNone/>
            </a:pPr>
            <a:r>
              <a:rPr lang="en" sz="1200">
                <a:solidFill>
                  <a:schemeClr val="dk1"/>
                </a:solidFill>
                <a:highlight>
                  <a:schemeClr val="lt1"/>
                </a:highlight>
                <a:latin typeface="Roboto"/>
                <a:ea typeface="Roboto"/>
                <a:cs typeface="Roboto"/>
                <a:sym typeface="Roboto"/>
              </a:rPr>
              <a:t>Potuzak (2022):</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Provides a survey of existing methods for road traffic network division.</a:t>
            </a:r>
            <a:endParaRPr sz="1200">
              <a:solidFill>
                <a:schemeClr val="dk1"/>
              </a:solidFill>
              <a:highlight>
                <a:schemeClr val="lt1"/>
              </a:highlight>
              <a:latin typeface="Roboto"/>
              <a:ea typeface="Roboto"/>
              <a:cs typeface="Roboto"/>
              <a:sym typeface="Roboto"/>
            </a:endParaRPr>
          </a:p>
          <a:p>
            <a:pPr indent="-304800" lvl="1" marL="914400" rtl="0" algn="l">
              <a:spcBef>
                <a:spcPts val="0"/>
              </a:spcBef>
              <a:spcAft>
                <a:spcPts val="0"/>
              </a:spcAft>
              <a:buClr>
                <a:schemeClr val="dk1"/>
              </a:buClr>
              <a:buSzPts val="1200"/>
              <a:buFont typeface="Roboto"/>
              <a:buChar char="●"/>
            </a:pPr>
            <a:r>
              <a:rPr lang="en" sz="1200">
                <a:solidFill>
                  <a:schemeClr val="dk1"/>
                </a:solidFill>
                <a:highlight>
                  <a:schemeClr val="lt1"/>
                </a:highlight>
                <a:latin typeface="Roboto"/>
                <a:ea typeface="Roboto"/>
                <a:cs typeface="Roboto"/>
                <a:sym typeface="Roboto"/>
              </a:rPr>
              <a:t>Maps and categorizes methods, serving as a valuable resource for researchers.</a:t>
            </a:r>
            <a:endParaRPr sz="1200">
              <a:solidFill>
                <a:schemeClr val="dk1"/>
              </a:solidFill>
              <a:highlight>
                <a:schemeClr val="lt1"/>
              </a:highlight>
              <a:latin typeface="Roboto"/>
              <a:ea typeface="Roboto"/>
              <a:cs typeface="Roboto"/>
              <a:sym typeface="Roboto"/>
            </a:endParaRPr>
          </a:p>
          <a:p>
            <a:pPr indent="0" lvl="0" marL="0" rtl="0" algn="l">
              <a:spcBef>
                <a:spcPts val="1500"/>
              </a:spcBef>
              <a:spcAft>
                <a:spcPts val="1200"/>
              </a:spcAft>
              <a:buNone/>
            </a:pPr>
            <a:r>
              <a:t/>
            </a:r>
            <a:endParaRPr>
              <a:solidFill>
                <a:schemeClr val="dk1"/>
              </a:solidFill>
              <a:highlight>
                <a:schemeClr val="lt1"/>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Gap and Aim:</a:t>
            </a:r>
            <a:endParaRPr/>
          </a:p>
        </p:txBody>
      </p:sp>
      <p:sp>
        <p:nvSpPr>
          <p:cNvPr id="117" name="Google Shape;11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lang="en">
                <a:solidFill>
                  <a:schemeClr val="dk1"/>
                </a:solidFill>
              </a:rPr>
              <a:t>Existing literature lacks a comprehensive simulation for Dhaka's traffic conditions.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Addressing non-compliance with traffic rules crucial for understanding Dhaka's chaotic traffic.</a:t>
            </a:r>
            <a:endParaRPr>
              <a:solidFill>
                <a:schemeClr val="dk1"/>
              </a:solidFill>
            </a:endParaRPr>
          </a:p>
          <a:p>
            <a:pPr indent="0" lvl="0" marL="0" rtl="0" algn="l">
              <a:spcBef>
                <a:spcPts val="1200"/>
              </a:spcBef>
              <a:spcAft>
                <a:spcPts val="0"/>
              </a:spcAft>
              <a:buNone/>
            </a:pPr>
            <a:r>
              <a:rPr lang="en" sz="2500">
                <a:solidFill>
                  <a:schemeClr val="dk1"/>
                </a:solidFill>
              </a:rPr>
              <a:t>Urban Planning and Simulation Games:</a:t>
            </a:r>
            <a:endParaRPr sz="2500">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Cities: Skylines utilized in urban planning research and education.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GeoSkylines modification offers geographically accurate visualizations.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Effectiveness of Cities: Skylines in teaching urban planning principles.</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Studies on Cities: Skylines:</a:t>
            </a:r>
            <a:endParaRPr/>
          </a:p>
        </p:txBody>
      </p:sp>
      <p:sp>
        <p:nvSpPr>
          <p:cNvPr id="123" name="Google Shape;123;p24"/>
          <p:cNvSpPr txBox="1"/>
          <p:nvPr>
            <p:ph idx="1" type="body"/>
          </p:nvPr>
        </p:nvSpPr>
        <p:spPr>
          <a:xfrm>
            <a:off x="311700" y="1152475"/>
            <a:ext cx="8520600" cy="37893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Clr>
                <a:schemeClr val="dk1"/>
              </a:buClr>
              <a:buSzPct val="61111"/>
              <a:buFont typeface="Arial"/>
              <a:buNone/>
            </a:pPr>
            <a:r>
              <a:rPr lang="en"/>
              <a:t>A. GeoSkylines, Pinos et al. (2020):</a:t>
            </a:r>
            <a:endParaRPr/>
          </a:p>
          <a:p>
            <a:pPr indent="-308610" lvl="0" marL="457200" rtl="0" algn="l">
              <a:spcBef>
                <a:spcPts val="1200"/>
              </a:spcBef>
              <a:spcAft>
                <a:spcPts val="0"/>
              </a:spcAft>
              <a:buSzPct val="100000"/>
              <a:buChar char="●"/>
            </a:pPr>
            <a:r>
              <a:rPr lang="en"/>
              <a:t>Creates geographically accurate visualizations within Cities: Skylines.</a:t>
            </a:r>
            <a:endParaRPr/>
          </a:p>
          <a:p>
            <a:pPr indent="-308610" lvl="0" marL="457200" rtl="0" algn="l">
              <a:spcBef>
                <a:spcPts val="0"/>
              </a:spcBef>
              <a:spcAft>
                <a:spcPts val="0"/>
              </a:spcAft>
              <a:buSzPct val="100000"/>
              <a:buChar char="●"/>
            </a:pPr>
            <a:r>
              <a:rPr lang="en"/>
              <a:t>Enables export of game objects into GIS data format for data collection.</a:t>
            </a:r>
            <a:endParaRPr/>
          </a:p>
          <a:p>
            <a:pPr indent="0" lvl="0" marL="0" rtl="0" algn="l">
              <a:spcBef>
                <a:spcPts val="1200"/>
              </a:spcBef>
              <a:spcAft>
                <a:spcPts val="0"/>
              </a:spcAft>
              <a:buClr>
                <a:schemeClr val="dk1"/>
              </a:buClr>
              <a:buSzPct val="61111"/>
              <a:buFont typeface="Arial"/>
              <a:buNone/>
            </a:pPr>
            <a:r>
              <a:t/>
            </a:r>
            <a:endParaRPr/>
          </a:p>
          <a:p>
            <a:pPr indent="0" lvl="0" marL="0" rtl="0" algn="l">
              <a:spcBef>
                <a:spcPts val="1200"/>
              </a:spcBef>
              <a:spcAft>
                <a:spcPts val="0"/>
              </a:spcAft>
              <a:buClr>
                <a:schemeClr val="dk1"/>
              </a:buClr>
              <a:buSzPct val="61111"/>
              <a:buFont typeface="Arial"/>
              <a:buNone/>
            </a:pPr>
            <a:r>
              <a:rPr lang="en"/>
              <a:t>B. Urban Planning Education, Commey (2023).:</a:t>
            </a:r>
            <a:endParaRPr/>
          </a:p>
          <a:p>
            <a:pPr indent="-308610" lvl="0" marL="457200" rtl="0" algn="l">
              <a:spcBef>
                <a:spcPts val="1200"/>
              </a:spcBef>
              <a:spcAft>
                <a:spcPts val="0"/>
              </a:spcAft>
              <a:buSzPct val="100000"/>
              <a:buChar char="●"/>
            </a:pPr>
            <a:r>
              <a:rPr lang="en"/>
              <a:t>Cities: Skylines introduced into urban planning education.</a:t>
            </a:r>
            <a:endParaRPr/>
          </a:p>
          <a:p>
            <a:pPr indent="-308610" lvl="0" marL="457200" rtl="0" algn="l">
              <a:spcBef>
                <a:spcPts val="0"/>
              </a:spcBef>
              <a:spcAft>
                <a:spcPts val="0"/>
              </a:spcAft>
              <a:buSzPct val="100000"/>
              <a:buChar char="●"/>
            </a:pPr>
            <a:r>
              <a:rPr lang="en"/>
              <a:t>Enhances students' understanding and critical thinking skills.</a:t>
            </a:r>
            <a:endParaRPr/>
          </a:p>
          <a:p>
            <a:pPr indent="0" lvl="0" marL="0" rtl="0" algn="l">
              <a:spcBef>
                <a:spcPts val="1200"/>
              </a:spcBef>
              <a:spcAft>
                <a:spcPts val="0"/>
              </a:spcAft>
              <a:buNone/>
            </a:pPr>
            <a:r>
              <a:t/>
            </a:r>
            <a:endParaRPr/>
          </a:p>
          <a:p>
            <a:pPr indent="0" lvl="0" marL="0" rtl="0" algn="l">
              <a:spcBef>
                <a:spcPts val="1200"/>
              </a:spcBef>
              <a:spcAft>
                <a:spcPts val="0"/>
              </a:spcAft>
              <a:buClr>
                <a:schemeClr val="dk1"/>
              </a:buClr>
              <a:buSzPct val="61111"/>
              <a:buFont typeface="Arial"/>
              <a:buNone/>
            </a:pPr>
            <a:r>
              <a:rPr lang="en"/>
              <a:t>C. Computer Games in Education, Haaetl (20</a:t>
            </a:r>
            <a:r>
              <a:rPr lang="en"/>
              <a:t>21</a:t>
            </a:r>
            <a:r>
              <a:rPr lang="en"/>
              <a:t>):</a:t>
            </a:r>
            <a:endParaRPr/>
          </a:p>
          <a:p>
            <a:pPr indent="-308610" lvl="0" marL="457200" rtl="0" algn="l">
              <a:spcBef>
                <a:spcPts val="1200"/>
              </a:spcBef>
              <a:spcAft>
                <a:spcPts val="0"/>
              </a:spcAft>
              <a:buSzPct val="100000"/>
              <a:buChar char="●"/>
            </a:pPr>
            <a:r>
              <a:rPr lang="en"/>
              <a:t>Games, including Cities: Skylines, offer a simplified view of reality.</a:t>
            </a:r>
            <a:endParaRPr/>
          </a:p>
          <a:p>
            <a:pPr indent="-308610" lvl="0" marL="457200" rtl="0" algn="l">
              <a:spcBef>
                <a:spcPts val="0"/>
              </a:spcBef>
              <a:spcAft>
                <a:spcPts val="0"/>
              </a:spcAft>
              <a:buSzPct val="100000"/>
              <a:buChar char="●"/>
            </a:pPr>
            <a:r>
              <a:rPr lang="en"/>
              <a:t>Well-thought modifications could enhance suitability for city planning scenarios.</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Studies on Cities: Skylines:</a:t>
            </a:r>
            <a:endParaRPr/>
          </a:p>
          <a:p>
            <a:pPr indent="0" lvl="0" marL="0" rtl="0" algn="l">
              <a:spcBef>
                <a:spcPts val="0"/>
              </a:spcBef>
              <a:spcAft>
                <a:spcPts val="0"/>
              </a:spcAft>
              <a:buNone/>
            </a:pPr>
            <a:r>
              <a:t/>
            </a:r>
            <a:endParaRPr/>
          </a:p>
        </p:txBody>
      </p:sp>
      <p:sp>
        <p:nvSpPr>
          <p:cNvPr id="129" name="Google Shape;129;p25"/>
          <p:cNvSpPr txBox="1"/>
          <p:nvPr>
            <p:ph idx="1" type="body"/>
          </p:nvPr>
        </p:nvSpPr>
        <p:spPr>
          <a:xfrm>
            <a:off x="311700" y="1152475"/>
            <a:ext cx="8520600" cy="38526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Clr>
                <a:schemeClr val="dk1"/>
              </a:buClr>
              <a:buSzPct val="61111"/>
              <a:buFont typeface="Arial"/>
              <a:buNone/>
            </a:pPr>
            <a:r>
              <a:rPr b="1" lang="en">
                <a:solidFill>
                  <a:schemeClr val="dk1"/>
                </a:solidFill>
              </a:rPr>
              <a:t>D. Gamification of Urban Planning:</a:t>
            </a:r>
            <a:endParaRPr b="1">
              <a:solidFill>
                <a:schemeClr val="dk1"/>
              </a:solidFill>
            </a:endParaRPr>
          </a:p>
          <a:p>
            <a:pPr indent="-308610" lvl="0" marL="457200" rtl="0" algn="l">
              <a:spcBef>
                <a:spcPts val="1200"/>
              </a:spcBef>
              <a:spcAft>
                <a:spcPts val="0"/>
              </a:spcAft>
              <a:buClr>
                <a:schemeClr val="dk1"/>
              </a:buClr>
              <a:buSzPct val="100000"/>
              <a:buChar char="●"/>
            </a:pPr>
            <a:r>
              <a:rPr lang="en">
                <a:solidFill>
                  <a:schemeClr val="dk1"/>
                </a:solidFill>
              </a:rPr>
              <a:t>Evaluates the effectiveness of Cities: Skylines for teaching urban planning through gamification.</a:t>
            </a:r>
            <a:endParaRPr>
              <a:solidFill>
                <a:schemeClr val="dk1"/>
              </a:solidFill>
            </a:endParaRPr>
          </a:p>
          <a:p>
            <a:pPr indent="-308610" lvl="0" marL="457200" rtl="0" algn="l">
              <a:spcBef>
                <a:spcPts val="0"/>
              </a:spcBef>
              <a:spcAft>
                <a:spcPts val="0"/>
              </a:spcAft>
              <a:buClr>
                <a:schemeClr val="dk1"/>
              </a:buClr>
              <a:buSzPct val="100000"/>
              <a:buChar char="●"/>
            </a:pPr>
            <a:r>
              <a:rPr lang="en">
                <a:solidFill>
                  <a:schemeClr val="dk1"/>
                </a:solidFill>
              </a:rPr>
              <a:t>Fosters conceptual understanding, critical thinking, and problem-solving skills.</a:t>
            </a:r>
            <a:endParaRPr>
              <a:solidFill>
                <a:schemeClr val="dk1"/>
              </a:solidFill>
            </a:endParaRPr>
          </a:p>
          <a:p>
            <a:pPr indent="0" lvl="0" marL="0" rtl="0" algn="l">
              <a:spcBef>
                <a:spcPts val="1200"/>
              </a:spcBef>
              <a:spcAft>
                <a:spcPts val="0"/>
              </a:spcAft>
              <a:buClr>
                <a:schemeClr val="dk1"/>
              </a:buClr>
              <a:buSzPct val="61111"/>
              <a:buFont typeface="Arial"/>
              <a:buNone/>
            </a:pPr>
            <a:r>
              <a:rPr b="1" lang="en">
                <a:solidFill>
                  <a:schemeClr val="dk1"/>
                </a:solidFill>
              </a:rPr>
              <a:t>E. AI in City Design Optimization:</a:t>
            </a:r>
            <a:endParaRPr b="1">
              <a:solidFill>
                <a:schemeClr val="dk1"/>
              </a:solidFill>
            </a:endParaRPr>
          </a:p>
          <a:p>
            <a:pPr indent="-308610" lvl="0" marL="457200" rtl="0" algn="l">
              <a:spcBef>
                <a:spcPts val="1200"/>
              </a:spcBef>
              <a:spcAft>
                <a:spcPts val="0"/>
              </a:spcAft>
              <a:buClr>
                <a:schemeClr val="dk1"/>
              </a:buClr>
              <a:buSzPct val="100000"/>
              <a:buChar char="●"/>
            </a:pPr>
            <a:r>
              <a:rPr lang="en">
                <a:solidFill>
                  <a:schemeClr val="dk1"/>
                </a:solidFill>
              </a:rPr>
              <a:t>AI agent designed to optimize city layouts in Cities: Skylines.</a:t>
            </a:r>
            <a:endParaRPr>
              <a:solidFill>
                <a:schemeClr val="dk1"/>
              </a:solidFill>
            </a:endParaRPr>
          </a:p>
          <a:p>
            <a:pPr indent="-308610" lvl="0" marL="457200" rtl="0" algn="l">
              <a:spcBef>
                <a:spcPts val="0"/>
              </a:spcBef>
              <a:spcAft>
                <a:spcPts val="0"/>
              </a:spcAft>
              <a:buClr>
                <a:schemeClr val="dk1"/>
              </a:buClr>
              <a:buSzPct val="100000"/>
              <a:buChar char="●"/>
            </a:pPr>
            <a:r>
              <a:rPr lang="en">
                <a:solidFill>
                  <a:schemeClr val="dk1"/>
                </a:solidFill>
              </a:rPr>
              <a:t>Illustrates viability of using AI as a tool in urban planning for real cities.</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Clr>
                <a:schemeClr val="dk1"/>
              </a:buClr>
              <a:buSzPct val="30604"/>
              <a:buFont typeface="Arial"/>
              <a:buNone/>
            </a:pPr>
            <a:r>
              <a:rPr lang="en" sz="3594">
                <a:solidFill>
                  <a:schemeClr val="dk1"/>
                </a:solidFill>
              </a:rPr>
              <a:t>Conclusion:</a:t>
            </a:r>
            <a:endParaRPr sz="3594">
              <a:solidFill>
                <a:schemeClr val="dk1"/>
              </a:solidFill>
            </a:endParaRPr>
          </a:p>
          <a:p>
            <a:pPr indent="-308610" lvl="0" marL="457200" rtl="0" algn="l">
              <a:spcBef>
                <a:spcPts val="1200"/>
              </a:spcBef>
              <a:spcAft>
                <a:spcPts val="0"/>
              </a:spcAft>
              <a:buClr>
                <a:schemeClr val="dk1"/>
              </a:buClr>
              <a:buSzPct val="100000"/>
              <a:buChar char="●"/>
            </a:pPr>
            <a:r>
              <a:rPr lang="en">
                <a:solidFill>
                  <a:schemeClr val="dk1"/>
                </a:solidFill>
              </a:rPr>
              <a:t>Integration of insights from these studies enriches understanding of gamification in education and urban planning.</a:t>
            </a:r>
            <a:endParaRPr>
              <a:solidFill>
                <a:schemeClr val="dk1"/>
              </a:solidFill>
            </a:endParaRPr>
          </a:p>
          <a:p>
            <a:pPr indent="-308610" lvl="0" marL="457200" rtl="0" algn="l">
              <a:spcBef>
                <a:spcPts val="0"/>
              </a:spcBef>
              <a:spcAft>
                <a:spcPts val="0"/>
              </a:spcAft>
              <a:buClr>
                <a:schemeClr val="dk1"/>
              </a:buClr>
              <a:buSzPct val="100000"/>
              <a:buChar char="●"/>
            </a:pPr>
            <a:r>
              <a:rPr lang="en">
                <a:solidFill>
                  <a:schemeClr val="dk1"/>
                </a:solidFill>
              </a:rPr>
              <a:t>Implications for educational and planning contexts explored through diverse perspectives.</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Methodologies</a:t>
            </a:r>
            <a:endParaRPr/>
          </a:p>
        </p:txBody>
      </p:sp>
      <p:sp>
        <p:nvSpPr>
          <p:cNvPr id="135" name="Google Shape;13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For modeling the traffic flow in Dhaka city we have used microscopic models in which every vehicle is represented and the behaviour of every driver is duplicated. In microscopic models the Intelligent Driver model is used. Traffic flow is simulated using the intelligent driver model equations and other mathematical model equations that represent the whole traffic systems in the simulation. For simulation </a:t>
            </a:r>
            <a:r>
              <a:rPr lang="en"/>
              <a:t>software</a:t>
            </a:r>
            <a:r>
              <a:rPr lang="en"/>
              <a:t> , city sky line city builder was used in </a:t>
            </a:r>
            <a:r>
              <a:rPr lang="en"/>
              <a:t>which a custom Dhaka city was built and the traffic systems of Dhaka city was replicated. Thus the Dhaka city roads, highways were replicated and this is how the simulation was done.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130875" y="341550"/>
            <a:ext cx="4260300" cy="3161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latin typeface="Poppins"/>
                <a:ea typeface="Poppins"/>
                <a:cs typeface="Poppins"/>
                <a:sym typeface="Poppins"/>
              </a:rPr>
              <a:t>Simulating Traffic Flow</a:t>
            </a:r>
            <a:r>
              <a:rPr lang="en">
                <a:latin typeface="Poppins"/>
                <a:ea typeface="Poppins"/>
                <a:cs typeface="Poppins"/>
                <a:sym typeface="Poppins"/>
              </a:rPr>
              <a:t> in Dhaka City</a:t>
            </a:r>
            <a:endParaRPr>
              <a:latin typeface="Poppins"/>
              <a:ea typeface="Poppins"/>
              <a:cs typeface="Poppins"/>
              <a:sym typeface="Poppins"/>
            </a:endParaRPr>
          </a:p>
        </p:txBody>
      </p:sp>
      <p:sp>
        <p:nvSpPr>
          <p:cNvPr id="61" name="Google Shape;61;p14"/>
          <p:cNvSpPr txBox="1"/>
          <p:nvPr>
            <p:ph idx="1" type="subTitle"/>
          </p:nvPr>
        </p:nvSpPr>
        <p:spPr>
          <a:xfrm>
            <a:off x="3352275" y="4255475"/>
            <a:ext cx="8520600" cy="130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highlight>
                  <a:schemeClr val="lt1"/>
                </a:highlight>
                <a:latin typeface="Lora"/>
                <a:ea typeface="Lora"/>
                <a:cs typeface="Lora"/>
                <a:sym typeface="Lora"/>
              </a:rPr>
              <a:t>Page - 02</a:t>
            </a:r>
            <a:endParaRPr sz="1400">
              <a:solidFill>
                <a:schemeClr val="dk1"/>
              </a:solidFill>
              <a:highlight>
                <a:schemeClr val="lt1"/>
              </a:highlight>
              <a:latin typeface="Lora"/>
              <a:ea typeface="Lora"/>
              <a:cs typeface="Lora"/>
              <a:sym typeface="Lora"/>
            </a:endParaRPr>
          </a:p>
          <a:p>
            <a:pPr indent="0" lvl="0" marL="0" rtl="0" algn="ctr">
              <a:spcBef>
                <a:spcPts val="0"/>
              </a:spcBef>
              <a:spcAft>
                <a:spcPts val="0"/>
              </a:spcAft>
              <a:buNone/>
            </a:pPr>
            <a:r>
              <a:rPr lang="en"/>
              <a:t>   </a:t>
            </a:r>
            <a:endParaRPr/>
          </a:p>
        </p:txBody>
      </p:sp>
      <p:pic>
        <p:nvPicPr>
          <p:cNvPr id="62" name="Google Shape;62;p14"/>
          <p:cNvPicPr preferRelativeResize="0"/>
          <p:nvPr/>
        </p:nvPicPr>
        <p:blipFill>
          <a:blip r:embed="rId3">
            <a:alphaModFix/>
          </a:blip>
          <a:stretch>
            <a:fillRect/>
          </a:stretch>
        </p:blipFill>
        <p:spPr>
          <a:xfrm>
            <a:off x="4572000" y="0"/>
            <a:ext cx="4662275" cy="5082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8" name="Google Shape;68;p15"/>
          <p:cNvSpPr txBox="1"/>
          <p:nvPr>
            <p:ph idx="1" type="body"/>
          </p:nvPr>
        </p:nvSpPr>
        <p:spPr>
          <a:xfrm>
            <a:off x="311700" y="1152475"/>
            <a:ext cx="4340700" cy="37230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a:t>Traffic congestion in Dhaka city is a significant issue. It leads to inconvenience, delays, and pollution. To tackle this problem, understanding traffic flow is crucial. Traffic simulation can analyze and model vehicle and pedestrian behavior, aiding in finding effective solutions. By testing different scenarios, we can enhance transportation in Dhaka and reduce congestion.                                  </a:t>
            </a:r>
            <a:endParaRPr sz="1400">
              <a:solidFill>
                <a:schemeClr val="dk1"/>
              </a:solidFill>
              <a:highlight>
                <a:schemeClr val="lt1"/>
              </a:highlight>
              <a:latin typeface="Lora"/>
              <a:ea typeface="Lora"/>
              <a:cs typeface="Lora"/>
              <a:sym typeface="Lora"/>
            </a:endParaRPr>
          </a:p>
          <a:p>
            <a:pPr indent="457200" lvl="0" marL="2743200" rtl="0" algn="l">
              <a:spcBef>
                <a:spcPts val="1200"/>
              </a:spcBef>
              <a:spcAft>
                <a:spcPts val="0"/>
              </a:spcAft>
              <a:buNone/>
            </a:pPr>
            <a:r>
              <a:rPr lang="en" sz="1400">
                <a:solidFill>
                  <a:schemeClr val="dk1"/>
                </a:solidFill>
                <a:highlight>
                  <a:schemeClr val="lt1"/>
                </a:highlight>
                <a:latin typeface="Lora"/>
                <a:ea typeface="Lora"/>
                <a:cs typeface="Lora"/>
                <a:sym typeface="Lora"/>
              </a:rPr>
              <a:t>Page - 03</a:t>
            </a:r>
            <a:endParaRPr sz="1400">
              <a:solidFill>
                <a:schemeClr val="dk1"/>
              </a:solidFill>
              <a:highlight>
                <a:schemeClr val="lt1"/>
              </a:highlight>
              <a:latin typeface="Lora"/>
              <a:ea typeface="Lora"/>
              <a:cs typeface="Lora"/>
              <a:sym typeface="Lora"/>
            </a:endParaRPr>
          </a:p>
          <a:p>
            <a:pPr indent="0" lvl="0" marL="0" rtl="0" algn="l">
              <a:spcBef>
                <a:spcPts val="1200"/>
              </a:spcBef>
              <a:spcAft>
                <a:spcPts val="1200"/>
              </a:spcAft>
              <a:buNone/>
            </a:pPr>
            <a:r>
              <a:t/>
            </a:r>
            <a:endParaRPr/>
          </a:p>
        </p:txBody>
      </p:sp>
      <p:pic>
        <p:nvPicPr>
          <p:cNvPr id="69" name="Google Shape;69;p15"/>
          <p:cNvPicPr preferRelativeResize="0"/>
          <p:nvPr/>
        </p:nvPicPr>
        <p:blipFill>
          <a:blip r:embed="rId3">
            <a:alphaModFix/>
          </a:blip>
          <a:stretch>
            <a:fillRect/>
          </a:stretch>
        </p:blipFill>
        <p:spPr>
          <a:xfrm>
            <a:off x="4865376" y="81825"/>
            <a:ext cx="4903675" cy="4903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simulate Traffic Flow ?</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lnSpc>
                <a:spcPct val="115000"/>
              </a:lnSpc>
              <a:spcBef>
                <a:spcPts val="0"/>
              </a:spcBef>
              <a:spcAft>
                <a:spcPts val="0"/>
              </a:spcAft>
              <a:buNone/>
            </a:pPr>
            <a:r>
              <a:rPr lang="en"/>
              <a:t>The main reason behind simulating traffic flow is to generate data without real world. Instead of testing new ideas in real world we can simulate the traffic flow, test our </a:t>
            </a:r>
            <a:r>
              <a:rPr lang="en"/>
              <a:t>new ideas there without having to interact with the real world. This helps accelerate the optimization and data gather of traffic systems. Simulation is much cheaper and faster alternative to real world testing. The few objectives of simulating traffic flow in Dhaka city are as follows:</a:t>
            </a:r>
            <a:endParaRPr/>
          </a:p>
          <a:p>
            <a:pPr indent="-317182" lvl="0" marL="457200" rtl="0" algn="l">
              <a:lnSpc>
                <a:spcPct val="115000"/>
              </a:lnSpc>
              <a:spcBef>
                <a:spcPts val="1200"/>
              </a:spcBef>
              <a:spcAft>
                <a:spcPts val="0"/>
              </a:spcAft>
              <a:buSzPct val="100000"/>
              <a:buChar char="●"/>
            </a:pPr>
            <a:r>
              <a:rPr lang="en"/>
              <a:t>To understand the traffic infrastructure in Dhaka city</a:t>
            </a:r>
            <a:endParaRPr/>
          </a:p>
          <a:p>
            <a:pPr indent="-317182" lvl="0" marL="457200" rtl="0" algn="l">
              <a:lnSpc>
                <a:spcPct val="115000"/>
              </a:lnSpc>
              <a:spcBef>
                <a:spcPts val="0"/>
              </a:spcBef>
              <a:spcAft>
                <a:spcPts val="0"/>
              </a:spcAft>
              <a:buSzPct val="100000"/>
              <a:buChar char="●"/>
            </a:pPr>
            <a:r>
              <a:rPr lang="en"/>
              <a:t>The understand the causes and effects of traffic jams in Dhaka city</a:t>
            </a:r>
            <a:endParaRPr/>
          </a:p>
          <a:p>
            <a:pPr indent="-317182" lvl="0" marL="457200" rtl="0" algn="l">
              <a:lnSpc>
                <a:spcPct val="115000"/>
              </a:lnSpc>
              <a:spcBef>
                <a:spcPts val="0"/>
              </a:spcBef>
              <a:spcAft>
                <a:spcPts val="0"/>
              </a:spcAft>
              <a:buSzPct val="100000"/>
              <a:buChar char="●"/>
            </a:pPr>
            <a:r>
              <a:rPr lang="en"/>
              <a:t>To find some effective solutions to traffic jams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r>
              <a:rPr lang="en" sz="1400">
                <a:solidFill>
                  <a:schemeClr val="dk1"/>
                </a:solidFill>
                <a:highlight>
                  <a:schemeClr val="lt1"/>
                </a:highlight>
                <a:latin typeface="Lora"/>
                <a:ea typeface="Lora"/>
                <a:cs typeface="Lora"/>
                <a:sym typeface="Lora"/>
              </a:rPr>
              <a:t>Page - 04</a:t>
            </a:r>
            <a:endParaRPr sz="1400">
              <a:solidFill>
                <a:schemeClr val="dk1"/>
              </a:solidFill>
              <a:highlight>
                <a:schemeClr val="lt1"/>
              </a:highlight>
              <a:latin typeface="Lora"/>
              <a:ea typeface="Lora"/>
              <a:cs typeface="Lora"/>
              <a:sym typeface="Lora"/>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Usefulness of traffic simulation	</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Traffic simulation is an important tool to enable planners to use available budgets and resources as efficiently as possible when expanding or reconstructing transportation systems. Simulation models help to understand the effects that different </a:t>
            </a:r>
            <a:r>
              <a:rPr lang="en" sz="1400"/>
              <a:t>measures have on traffic volume and traffic flow under different circumstances. So, simulating traffic creates a solid basis for good and cost-effective decisions - making traffic and mobility safe, sustainable, equitable and resilient. In short, it helps to create future-oriented mobility. For example, the effectiveness of a flyover, bridge, tunnels or other systems can be measured using the traffic flow simulation and it helps take the most effective decision as </a:t>
            </a:r>
            <a:r>
              <a:rPr lang="en" sz="1400"/>
              <a:t>possible</a:t>
            </a:r>
            <a:r>
              <a:rPr lang="en" sz="1400"/>
              <a:t> and it also reduces unnecessary high costs of traffic projects. Traffic simulation also helps build more </a:t>
            </a:r>
            <a:r>
              <a:rPr lang="en" sz="1400"/>
              <a:t>safer roads, flyover and other road stuffs.</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rPr lang="en" sz="1400"/>
              <a:t>																Page - 05</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plans</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have certain plans regarding this traffic </a:t>
            </a:r>
            <a:r>
              <a:rPr lang="en"/>
              <a:t>simulation</a:t>
            </a:r>
            <a:r>
              <a:rPr lang="en"/>
              <a:t> in Dhaka city such as - </a:t>
            </a:r>
            <a:endParaRPr/>
          </a:p>
          <a:p>
            <a:pPr indent="-342900" lvl="0" marL="457200" rtl="0" algn="l">
              <a:spcBef>
                <a:spcPts val="1200"/>
              </a:spcBef>
              <a:spcAft>
                <a:spcPts val="0"/>
              </a:spcAft>
              <a:buSzPts val="1800"/>
              <a:buChar char="●"/>
            </a:pPr>
            <a:r>
              <a:rPr lang="en"/>
              <a:t>Simulate traffic flow in major areas such as Mohakhali, Bijoy sarani, Banani to see how the number of traffics, speed, intersection affect traffic flow there.</a:t>
            </a:r>
            <a:endParaRPr/>
          </a:p>
          <a:p>
            <a:pPr indent="-342900" lvl="0" marL="457200" rtl="0" algn="l">
              <a:spcBef>
                <a:spcPts val="0"/>
              </a:spcBef>
              <a:spcAft>
                <a:spcPts val="0"/>
              </a:spcAft>
              <a:buSzPts val="1800"/>
              <a:buChar char="●"/>
            </a:pPr>
            <a:r>
              <a:rPr lang="en"/>
              <a:t>To understand the cause and level of traffic jam.</a:t>
            </a:r>
            <a:endParaRPr/>
          </a:p>
          <a:p>
            <a:pPr indent="-342900" lvl="0" marL="457200" rtl="0" algn="l">
              <a:spcBef>
                <a:spcPts val="0"/>
              </a:spcBef>
              <a:spcAft>
                <a:spcPts val="0"/>
              </a:spcAft>
              <a:buSzPts val="1800"/>
              <a:buChar char="●"/>
            </a:pPr>
            <a:r>
              <a:rPr lang="en"/>
              <a:t>To understand how to find some effective ways of solving traffic jam issue.</a:t>
            </a:r>
            <a:endParaRPr/>
          </a:p>
          <a:p>
            <a:pPr indent="-342900" lvl="0" marL="457200" rtl="0" algn="l">
              <a:spcBef>
                <a:spcPts val="0"/>
              </a:spcBef>
              <a:spcAft>
                <a:spcPts val="0"/>
              </a:spcAft>
              <a:buSzPts val="1800"/>
              <a:buChar char="●"/>
            </a:pPr>
            <a:r>
              <a:rPr lang="en"/>
              <a:t>To understand how width of highway can affect traffic flow.</a:t>
            </a:r>
            <a:endParaRPr/>
          </a:p>
          <a:p>
            <a:pPr indent="-342900" lvl="0" marL="457200" rtl="0" algn="l">
              <a:spcBef>
                <a:spcPts val="0"/>
              </a:spcBef>
              <a:spcAft>
                <a:spcPts val="0"/>
              </a:spcAft>
              <a:buSzPts val="1800"/>
              <a:buChar char="●"/>
            </a:pPr>
            <a:r>
              <a:rPr lang="en"/>
              <a:t>To gain enough knowledge from our simulation which we can use to find the ways of solving traffic jam.</a:t>
            </a:r>
            <a:endParaRPr/>
          </a:p>
          <a:p>
            <a:pPr indent="0" lvl="0" marL="0" rtl="0" algn="l">
              <a:spcBef>
                <a:spcPts val="1200"/>
              </a:spcBef>
              <a:spcAft>
                <a:spcPts val="1200"/>
              </a:spcAft>
              <a:buNone/>
            </a:pPr>
            <a:r>
              <a:rPr lang="en"/>
              <a:t>															     </a:t>
            </a:r>
            <a:r>
              <a:rPr lang="en" sz="1400">
                <a:solidFill>
                  <a:schemeClr val="dk1"/>
                </a:solidFill>
                <a:highlight>
                  <a:schemeClr val="lt1"/>
                </a:highlight>
                <a:latin typeface="Lora"/>
                <a:ea typeface="Lora"/>
                <a:cs typeface="Lora"/>
                <a:sym typeface="Lora"/>
              </a:rPr>
              <a:t>Page - 09</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Modeling</a:t>
            </a:r>
            <a:endParaRPr/>
          </a:p>
        </p:txBody>
      </p:sp>
      <p:sp>
        <p:nvSpPr>
          <p:cNvPr id="93" name="Google Shape;93;p19"/>
          <p:cNvSpPr txBox="1"/>
          <p:nvPr>
            <p:ph idx="1" type="body"/>
          </p:nvPr>
        </p:nvSpPr>
        <p:spPr>
          <a:xfrm>
            <a:off x="311700" y="1152475"/>
            <a:ext cx="8520600" cy="376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Traffic system models are classified into 3 categories such as - </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Microscopic models - This represents every vehicle </a:t>
            </a:r>
            <a:r>
              <a:rPr lang="en">
                <a:solidFill>
                  <a:schemeClr val="dk1"/>
                </a:solidFill>
              </a:rPr>
              <a:t>separately</a:t>
            </a:r>
            <a:r>
              <a:rPr lang="en">
                <a:solidFill>
                  <a:schemeClr val="dk1"/>
                </a:solidFill>
              </a:rPr>
              <a: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Macroscopic models - This describes the movement of vehicles as a whole in terms of traffic density and traffic flow.</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Mesoscopic models - This is hybrid model that combines the features of both microscopic and macroscopic models. They model flow as “packets” of vehicles. </a:t>
            </a:r>
            <a:endParaRPr>
              <a:solidFill>
                <a:schemeClr val="dk1"/>
              </a:solidFill>
            </a:endParaRPr>
          </a:p>
          <a:p>
            <a:pPr indent="0" lvl="0" marL="0" rtl="0" algn="l">
              <a:spcBef>
                <a:spcPts val="1200"/>
              </a:spcBef>
              <a:spcAft>
                <a:spcPts val="0"/>
              </a:spcAft>
              <a:buNone/>
            </a:pPr>
            <a:r>
              <a:rPr lang="en"/>
              <a:t>		</a:t>
            </a:r>
            <a:endParaRPr/>
          </a:p>
          <a:p>
            <a:pPr indent="0" lvl="0" marL="0" rtl="0" algn="l">
              <a:spcBef>
                <a:spcPts val="1200"/>
              </a:spcBef>
              <a:spcAft>
                <a:spcPts val="1200"/>
              </a:spcAft>
              <a:buNone/>
            </a:pPr>
            <a:r>
              <a:rPr lang="en"/>
              <a:t>																</a:t>
            </a:r>
            <a:r>
              <a:rPr lang="en" sz="1400">
                <a:solidFill>
                  <a:schemeClr val="dk1"/>
                </a:solidFill>
                <a:highlight>
                  <a:schemeClr val="lt1"/>
                </a:highlight>
                <a:latin typeface="Lora"/>
                <a:ea typeface="Lora"/>
                <a:cs typeface="Lora"/>
                <a:sym typeface="Lora"/>
              </a:rPr>
              <a:t>Page - 06</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a:t>
            </a:r>
            <a:endParaRPr/>
          </a:p>
        </p:txBody>
      </p:sp>
      <p:sp>
        <p:nvSpPr>
          <p:cNvPr id="99" name="Google Shape;9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1"/>
              </a:buClr>
              <a:buSzPts val="1400"/>
              <a:buFont typeface="Lora"/>
              <a:buChar char="●"/>
            </a:pPr>
            <a:r>
              <a:rPr lang="en" sz="1400">
                <a:solidFill>
                  <a:schemeClr val="dk1"/>
                </a:solidFill>
                <a:highlight>
                  <a:schemeClr val="lt1"/>
                </a:highlight>
                <a:latin typeface="Lora"/>
                <a:ea typeface="Lora"/>
                <a:cs typeface="Lora"/>
                <a:sym typeface="Lora"/>
              </a:rPr>
              <a:t>Traffic flow simulation crucial for understanding poor traffic infrastructure in Dhaka city.</a:t>
            </a:r>
            <a:endParaRPr sz="1400">
              <a:solidFill>
                <a:schemeClr val="dk1"/>
              </a:solidFill>
              <a:highlight>
                <a:schemeClr val="lt1"/>
              </a:highlight>
              <a:latin typeface="Lora"/>
              <a:ea typeface="Lora"/>
              <a:cs typeface="Lora"/>
              <a:sym typeface="Lora"/>
            </a:endParaRPr>
          </a:p>
          <a:p>
            <a:pPr indent="-317500" lvl="0" marL="457200" rtl="0" algn="l">
              <a:spcBef>
                <a:spcPts val="0"/>
              </a:spcBef>
              <a:spcAft>
                <a:spcPts val="0"/>
              </a:spcAft>
              <a:buClr>
                <a:schemeClr val="dk1"/>
              </a:buClr>
              <a:buSzPts val="1400"/>
              <a:buFont typeface="Lora"/>
              <a:buChar char="●"/>
            </a:pPr>
            <a:r>
              <a:rPr lang="en" sz="1400">
                <a:solidFill>
                  <a:schemeClr val="dk1"/>
                </a:solidFill>
                <a:highlight>
                  <a:schemeClr val="lt1"/>
                </a:highlight>
                <a:latin typeface="Lora"/>
                <a:ea typeface="Lora"/>
                <a:cs typeface="Lora"/>
                <a:sym typeface="Lora"/>
              </a:rPr>
              <a:t>Key for effective city planning, congestion management, and infrastructure development.</a:t>
            </a:r>
            <a:endParaRPr sz="1400">
              <a:solidFill>
                <a:schemeClr val="dk1"/>
              </a:solidFill>
              <a:highlight>
                <a:schemeClr val="lt1"/>
              </a:highlight>
              <a:latin typeface="Lora"/>
              <a:ea typeface="Lora"/>
              <a:cs typeface="Lora"/>
              <a:sym typeface="Lora"/>
            </a:endParaRPr>
          </a:p>
          <a:p>
            <a:pPr indent="-317500" lvl="0" marL="457200" rtl="0" algn="l">
              <a:spcBef>
                <a:spcPts val="0"/>
              </a:spcBef>
              <a:spcAft>
                <a:spcPts val="0"/>
              </a:spcAft>
              <a:buClr>
                <a:schemeClr val="dk1"/>
              </a:buClr>
              <a:buSzPts val="1400"/>
              <a:buFont typeface="Lora"/>
              <a:buChar char="●"/>
            </a:pPr>
            <a:r>
              <a:rPr lang="en" sz="1400">
                <a:solidFill>
                  <a:schemeClr val="dk1"/>
                </a:solidFill>
                <a:highlight>
                  <a:schemeClr val="lt1"/>
                </a:highlight>
                <a:latin typeface="Lora"/>
                <a:ea typeface="Lora"/>
                <a:cs typeface="Lora"/>
                <a:sym typeface="Lora"/>
              </a:rPr>
              <a:t>Dhaka's traffic conditions: extreme congestion, diverse vehicle types contribute to complexity.</a:t>
            </a:r>
            <a:endParaRPr sz="1400">
              <a:solidFill>
                <a:schemeClr val="dk1"/>
              </a:solidFill>
              <a:highlight>
                <a:schemeClr val="lt1"/>
              </a:highlight>
              <a:latin typeface="Lora"/>
              <a:ea typeface="Lora"/>
              <a:cs typeface="Lora"/>
              <a:sym typeface="Lora"/>
            </a:endParaRPr>
          </a:p>
          <a:p>
            <a:pPr indent="0" lvl="0" marL="0" rtl="0" algn="l">
              <a:spcBef>
                <a:spcPts val="1200"/>
              </a:spcBef>
              <a:spcAft>
                <a:spcPts val="0"/>
              </a:spcAft>
              <a:buNone/>
            </a:pPr>
            <a:r>
              <a:t/>
            </a:r>
            <a:endParaRPr sz="1200">
              <a:solidFill>
                <a:schemeClr val="dk1"/>
              </a:solidFill>
              <a:highlight>
                <a:schemeClr val="lt1"/>
              </a:highlight>
              <a:latin typeface="Lora"/>
              <a:ea typeface="Lora"/>
              <a:cs typeface="Lora"/>
              <a:sym typeface="Lora"/>
            </a:endParaRPr>
          </a:p>
          <a:p>
            <a:pPr indent="0" lvl="0" marL="0" rtl="0" algn="l">
              <a:spcBef>
                <a:spcPts val="1200"/>
              </a:spcBef>
              <a:spcAft>
                <a:spcPts val="1200"/>
              </a:spcAft>
              <a:buNone/>
            </a:pPr>
            <a:r>
              <a:t/>
            </a:r>
            <a:endParaRPr sz="1200">
              <a:solidFill>
                <a:schemeClr val="dk1"/>
              </a:solidFill>
              <a:highlight>
                <a:schemeClr val="lt1"/>
              </a:highlight>
              <a:latin typeface="Lora"/>
              <a:ea typeface="Lora"/>
              <a:cs typeface="Lora"/>
              <a:sym typeface="Lor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Simulation Techniques:</a:t>
            </a:r>
            <a:endParaRPr b="1"/>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Clr>
                <a:schemeClr val="dk1"/>
              </a:buClr>
              <a:buSzPct val="61111"/>
              <a:buFont typeface="Arial"/>
              <a:buNone/>
            </a:pPr>
            <a:r>
              <a:rPr lang="en">
                <a:solidFill>
                  <a:schemeClr val="dk1"/>
                </a:solidFill>
              </a:rPr>
              <a:t>Microscopic, macroscopic, and mesoscopic models employed in existing research.</a:t>
            </a:r>
            <a:endParaRPr>
              <a:solidFill>
                <a:schemeClr val="dk1"/>
              </a:solidFill>
            </a:endParaRPr>
          </a:p>
          <a:p>
            <a:pPr indent="-325755" lvl="0" marL="457200" rtl="0" algn="l">
              <a:spcBef>
                <a:spcPts val="1200"/>
              </a:spcBef>
              <a:spcAft>
                <a:spcPts val="0"/>
              </a:spcAft>
              <a:buClr>
                <a:schemeClr val="dk1"/>
              </a:buClr>
              <a:buSzPct val="100000"/>
              <a:buChar char="●"/>
            </a:pPr>
            <a:r>
              <a:rPr lang="en">
                <a:solidFill>
                  <a:schemeClr val="dk1"/>
                </a:solidFill>
              </a:rPr>
              <a:t>Lack of comprehensive simulation addressing Dhaka's unique challenges.</a:t>
            </a:r>
            <a:endParaRPr>
              <a:solidFill>
                <a:schemeClr val="dk1"/>
              </a:solidFill>
            </a:endParaRPr>
          </a:p>
          <a:p>
            <a:pPr indent="-325755" lvl="0" marL="457200" rtl="0" algn="l">
              <a:spcBef>
                <a:spcPts val="0"/>
              </a:spcBef>
              <a:spcAft>
                <a:spcPts val="0"/>
              </a:spcAft>
              <a:buClr>
                <a:schemeClr val="dk1"/>
              </a:buClr>
              <a:buSzPct val="100000"/>
              <a:buChar char="●"/>
            </a:pPr>
            <a:r>
              <a:rPr lang="en">
                <a:solidFill>
                  <a:schemeClr val="dk1"/>
                </a:solidFill>
              </a:rPr>
              <a:t>Novelty in studying consequences of partial or total non-compliance with traffic rules.</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0" lvl="0" marL="0" rtl="0" algn="l">
              <a:spcBef>
                <a:spcPts val="1200"/>
              </a:spcBef>
              <a:spcAft>
                <a:spcPts val="0"/>
              </a:spcAft>
              <a:buClr>
                <a:schemeClr val="dk1"/>
              </a:buClr>
              <a:buSzPct val="36956"/>
              <a:buFont typeface="Arial"/>
              <a:buNone/>
            </a:pPr>
            <a:r>
              <a:rPr b="1" lang="en" sz="2976">
                <a:solidFill>
                  <a:schemeClr val="dk1"/>
                </a:solidFill>
              </a:rPr>
              <a:t>Simulation Limitations:</a:t>
            </a:r>
            <a:endParaRPr>
              <a:solidFill>
                <a:schemeClr val="dk1"/>
              </a:solidFill>
            </a:endParaRPr>
          </a:p>
          <a:p>
            <a:pPr indent="-325755" lvl="0" marL="457200" rtl="0" algn="l">
              <a:spcBef>
                <a:spcPts val="1200"/>
              </a:spcBef>
              <a:spcAft>
                <a:spcPts val="0"/>
              </a:spcAft>
              <a:buClr>
                <a:schemeClr val="dk1"/>
              </a:buClr>
              <a:buSzPct val="100000"/>
              <a:buChar char="●"/>
            </a:pPr>
            <a:r>
              <a:rPr lang="en">
                <a:solidFill>
                  <a:schemeClr val="dk1"/>
                </a:solidFill>
              </a:rPr>
              <a:t>Acknowledgment of simulation challenges and limitations.</a:t>
            </a:r>
            <a:endParaRPr>
              <a:solidFill>
                <a:schemeClr val="dk1"/>
              </a:solidFill>
            </a:endParaRPr>
          </a:p>
          <a:p>
            <a:pPr indent="-325755" lvl="0" marL="457200" rtl="0" algn="l">
              <a:spcBef>
                <a:spcPts val="0"/>
              </a:spcBef>
              <a:spcAft>
                <a:spcPts val="0"/>
              </a:spcAft>
              <a:buClr>
                <a:schemeClr val="dk1"/>
              </a:buClr>
              <a:buSzPct val="100000"/>
              <a:buChar char="●"/>
            </a:pPr>
            <a:r>
              <a:rPr lang="en">
                <a:solidFill>
                  <a:schemeClr val="dk1"/>
                </a:solidFill>
              </a:rPr>
              <a:t>Despite dissimilarity to Dhaka, simulation proves effective in offering insights.</a:t>
            </a:r>
            <a:endParaRPr>
              <a:solidFill>
                <a:schemeClr val="dk1"/>
              </a:solidFill>
            </a:endParaRPr>
          </a:p>
          <a:p>
            <a:pPr indent="-325755" lvl="0" marL="457200" rtl="0" algn="l">
              <a:spcBef>
                <a:spcPts val="0"/>
              </a:spcBef>
              <a:spcAft>
                <a:spcPts val="0"/>
              </a:spcAft>
              <a:buClr>
                <a:schemeClr val="dk1"/>
              </a:buClr>
              <a:buSzPct val="100000"/>
              <a:buChar char="●"/>
            </a:pPr>
            <a:r>
              <a:rPr lang="en">
                <a:solidFill>
                  <a:schemeClr val="dk1"/>
                </a:solidFill>
              </a:rPr>
              <a:t>Evaluation of potential impacts of new traffic infrastructures.</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